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C7C834-02C1-40B9-8FF4-2120814B1E0C}">
  <a:tblStyle styleId="{79C7C834-02C1-40B9-8FF4-2120814B1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d4cc5354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d4cc535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4cc5354d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4cc5354d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d4cc5354d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d4cc5354d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d4cc5354d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d4cc5354d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d4cc5354d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d4cc5354d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d2c20583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d2c20583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d2c205837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d2c205837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d4cc5354d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d4cc5354d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4cc5354d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d4cc5354d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d4cc5354d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d4cc5354d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d4cc5354d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d4cc5354d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d4cc5354d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d4cc5354d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d4cc535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d4cc535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4cc5354d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4cc5354d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d4cc5354d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d4cc5354d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XZv9KVneGR6i9v0xs5LbJH0RndUwmN98?usp=sharing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_L8IjGgBN9XQNJwgkN4HITK4LvfxmXNc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wjb-QQRrkSd6YFHtq0xoejmnHPG4LlDy?usp=sharing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U8S6nOQrdNE3LCrzw5N0d7340AjF1BQR?usp=sharing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WZtYBwrF8TaERLl1YSAbNHzRbHaUjX50/view?usp=sharing" TargetMode="External"/><Relationship Id="rId4" Type="http://schemas.openxmlformats.org/officeDocument/2006/relationships/hyperlink" Target="https://docs.google.com/presentation/d/15aPqPE4zfWapexxWQb6kGW6LO-GOTOn16yB0e-nropY/edit#slide=id.p" TargetMode="External"/><Relationship Id="rId5" Type="http://schemas.openxmlformats.org/officeDocument/2006/relationships/hyperlink" Target="https://drive.google.com/file/d/1mbF_A7Lqu-b9j04kossO_JziHpzrchCp/view?usp=sharing" TargetMode="External"/><Relationship Id="rId6" Type="http://schemas.openxmlformats.org/officeDocument/2006/relationships/hyperlink" Target="https://drive.google.com/file/d/1IfjTOCi1lissBI0J8I86pFkFs_qmQdst/view" TargetMode="External"/><Relationship Id="rId7" Type="http://schemas.openxmlformats.org/officeDocument/2006/relationships/hyperlink" Target="https://drive.google.com/file/d/1c10aIyWDuxCf3T0hXk_rIHk5qOMQw_-S/view?usp=sharing" TargetMode="External"/><Relationship Id="rId8" Type="http://schemas.openxmlformats.org/officeDocument/2006/relationships/hyperlink" Target="https://drive.google.com/file/d/19W6Hh90tsOkq4vmlJRWiiLOeWNKnUzeu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dDzotrky7yVBMMNU7RtsSWhY090R5dP9?usp=sharing" TargetMode="External"/><Relationship Id="rId4" Type="http://schemas.openxmlformats.org/officeDocument/2006/relationships/hyperlink" Target="https://colab.research.google.com/drive/1dDzotrky7yVBMMNU7RtsSWhY090R5dP9?usp=sharing" TargetMode="External"/><Relationship Id="rId5" Type="http://schemas.openxmlformats.org/officeDocument/2006/relationships/hyperlink" Target="https://colab.research.google.com/drive/1dDzotrky7yVBMMNU7RtsSWhY090R5dP9?usp=sharing" TargetMode="External"/><Relationship Id="rId6" Type="http://schemas.openxmlformats.org/officeDocument/2006/relationships/hyperlink" Target="https://drive.google.com/file/d/125vmE6SGoO39Jf59LPF1XpIEobSqaVcu/view?usp=sharing" TargetMode="External"/><Relationship Id="rId7" Type="http://schemas.openxmlformats.org/officeDocument/2006/relationships/hyperlink" Target="https://drive.google.com/file/d/18ZhfY_Af1YsoJD8y4YWtbc7TmeW5zM27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On8LaWu5cFZEsttR5TdloInopEgz1naF?usp=sharing" TargetMode="External"/><Relationship Id="rId4" Type="http://schemas.openxmlformats.org/officeDocument/2006/relationships/hyperlink" Target="https://colab.research.google.com/drive/1_L8IjGgBN9XQNJwgkN4HITK4LvfxmXNc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-6tfMCz1RsC1S6-b89EpJJEPcf3reGYM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User Detection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21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 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Rishabh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Ms. Neha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25" y="1638449"/>
            <a:ext cx="3450376" cy="202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925" y="2320913"/>
            <a:ext cx="923075" cy="1923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9725" y="111700"/>
            <a:ext cx="1138025" cy="11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6675" y="151550"/>
            <a:ext cx="1223725" cy="11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30000" y="1318650"/>
            <a:ext cx="2251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</a:t>
            </a:r>
            <a:r>
              <a:rPr lang="en"/>
              <a:t>entiment Analysis</a:t>
            </a:r>
            <a:endParaRPr sz="3000"/>
          </a:p>
        </p:txBody>
      </p:sp>
      <p:sp>
        <p:nvSpPr>
          <p:cNvPr id="206" name="Google Shape;206;p26"/>
          <p:cNvSpPr txBox="1"/>
          <p:nvPr>
            <p:ph idx="2" type="body"/>
          </p:nvPr>
        </p:nvSpPr>
        <p:spPr>
          <a:xfrm>
            <a:off x="4572000" y="5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Cleaning of tweet text using regular expression to remove </a:t>
            </a: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‘@, https://,#’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,etc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Translation of tweet texts of other languages to English for sentiment analysis.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Analysis of tweet text.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RESULT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(out of 70,334 tweets):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Positive = 44.6 %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Neutral = 34.8 %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Negative = 20.6 %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625" y="4246800"/>
            <a:ext cx="1484400" cy="71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350" y="3079950"/>
            <a:ext cx="994825" cy="9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2203" y="4195975"/>
            <a:ext cx="1365450" cy="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529" y="4240976"/>
            <a:ext cx="994825" cy="7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42122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400" y="1143975"/>
            <a:ext cx="5504600" cy="3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Preprocessing</a:t>
            </a:r>
            <a:endParaRPr sz="3000"/>
          </a:p>
        </p:txBody>
      </p:sp>
      <p:sp>
        <p:nvSpPr>
          <p:cNvPr id="222" name="Google Shape;222;p28"/>
          <p:cNvSpPr txBox="1"/>
          <p:nvPr>
            <p:ph idx="2" type="body"/>
          </p:nvPr>
        </p:nvSpPr>
        <p:spPr>
          <a:xfrm>
            <a:off x="4572000" y="75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Calculated</a:t>
            </a: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 max followers count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of each user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Calculated max retweet count of each user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Addition of sentiment and sentiment score of each tweet as per words used in it (positive, negative, neutral)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Removal of unnecessary columns and addition of new required columns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730000" y="1318650"/>
            <a:ext cx="33744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Created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8" name="Google Shape;228;p29"/>
          <p:cNvSpPr txBox="1"/>
          <p:nvPr/>
        </p:nvSpPr>
        <p:spPr>
          <a:xfrm>
            <a:off x="4572000" y="15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Before table processing: 34 columns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After table processing: 9 columns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Having features defined by us, such as: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arenR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Average time difference (in hours and mins)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arenR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Sentiment and Sentiment score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arenR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Extreme user classification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4200"/>
            <a:ext cx="9143999" cy="16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282025" y="2429050"/>
            <a:ext cx="805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447850"/>
            <a:ext cx="57340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82025" y="255150"/>
            <a:ext cx="8058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Before: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0" y="0"/>
            <a:ext cx="9144000" cy="10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Raleway"/>
                <a:ea typeface="Raleway"/>
                <a:cs typeface="Raleway"/>
                <a:sym typeface="Raleway"/>
                <a:hlinkClick r:id="rId3"/>
              </a:rPr>
              <a:t>Word Cloud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150" y="1209400"/>
            <a:ext cx="3750900" cy="3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Graph plotting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on the data collected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Multiple graphs plotting using different parameters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(EDA)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75" y="4475495"/>
            <a:ext cx="2076900" cy="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857" y="4022050"/>
            <a:ext cx="1579850" cy="9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550" y="387075"/>
            <a:ext cx="5098900" cy="42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25"/>
            <a:ext cx="4958700" cy="48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400" y="152400"/>
            <a:ext cx="4813600" cy="48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350" y="2805800"/>
            <a:ext cx="5322125" cy="20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350" y="221600"/>
            <a:ext cx="555156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9450" y="1195225"/>
            <a:ext cx="57300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 Statement</a:t>
            </a:r>
            <a:endParaRPr sz="3500"/>
          </a:p>
        </p:txBody>
      </p:sp>
      <p:sp>
        <p:nvSpPr>
          <p:cNvPr id="148" name="Google Shape;148;p18"/>
          <p:cNvSpPr txBox="1"/>
          <p:nvPr>
            <p:ph idx="4294967295" type="subTitle"/>
          </p:nvPr>
        </p:nvSpPr>
        <p:spPr>
          <a:xfrm>
            <a:off x="3115650" y="1907125"/>
            <a:ext cx="5828400" cy="27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Georgia"/>
              <a:buChar char="★"/>
            </a:pPr>
            <a:r>
              <a:rPr lang="en" sz="2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classify the users as extreme users on social media platform (Twitter) on the basis of average time difference between their tweets</a:t>
            </a:r>
            <a:endParaRPr sz="2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★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Extreme Users (EU): Users who post frequently on a particular topic, i.e. in less than 90 minutes on political aspects (in our case).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730000" y="1318650"/>
            <a:ext cx="3374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Applied to Data</a:t>
            </a:r>
            <a:endParaRPr/>
          </a:p>
        </p:txBody>
      </p:sp>
      <p:sp>
        <p:nvSpPr>
          <p:cNvPr id="273" name="Google Shape;273;p36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 - Means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Decision Trees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8163"/>
            <a:ext cx="25050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025" y="2135325"/>
            <a:ext cx="23050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75" y="3805225"/>
            <a:ext cx="19907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5620650" y="425325"/>
            <a:ext cx="2907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K - Means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3120250" y="747063"/>
            <a:ext cx="2505000" cy="29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213250" y="1954400"/>
            <a:ext cx="2907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773050" y="3698050"/>
            <a:ext cx="2907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Decision Trees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37"/>
          <p:cNvSpPr/>
          <p:nvPr/>
        </p:nvSpPr>
        <p:spPr>
          <a:xfrm flipH="1">
            <a:off x="3183300" y="2276150"/>
            <a:ext cx="2382900" cy="29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3183325" y="4019788"/>
            <a:ext cx="2505000" cy="29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</a:t>
            </a:r>
            <a:endParaRPr/>
          </a:p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4861475" y="931829"/>
            <a:ext cx="28893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8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Detection of missing values from our dataset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Outliers detection of dataset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Algorithms used in the detection of outliers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94" name="Google Shape;294;p38"/>
          <p:cNvGraphicFramePr/>
          <p:nvPr/>
        </p:nvGraphicFramePr>
        <p:xfrm>
          <a:off x="4672725" y="1863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{79C7C834-02C1-40B9-8FF4-2120814B1E0C}</a:tableStyleId>
              </a:tblPr>
              <a:tblGrid>
                <a:gridCol w="2779150"/>
                <a:gridCol w="1604825"/>
              </a:tblGrid>
              <a:tr h="28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Algorithm</a:t>
                      </a:r>
                      <a:endParaRPr sz="1800"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 sz="1800"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640400">
                <a:tc>
                  <a:txBody>
                    <a:bodyPr/>
                    <a:lstStyle/>
                    <a:p>
                      <a:pPr indent="0" lvl="0" marL="914400" marR="2286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Angle-Based Outlier Detection (ABOD)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0.43200550721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687600">
                <a:tc>
                  <a:txBody>
                    <a:bodyPr/>
                    <a:lstStyle/>
                    <a:p>
                      <a:pPr indent="0" lvl="0" marL="914400" marR="2286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K-Nearest Neighbors (KNN)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0.35416783572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607375">
                <a:tc>
                  <a:txBody>
                    <a:bodyPr/>
                    <a:lstStyle/>
                    <a:p>
                      <a:pPr indent="0" lvl="0" marL="914400" marR="2286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Isolation Forest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0.5308630732</a:t>
                      </a:r>
                      <a:endParaRPr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50" y="152400"/>
            <a:ext cx="494531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6674450" y="1732400"/>
            <a:ext cx="1947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X,Y = 659, 10325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75" y="152400"/>
            <a:ext cx="494531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6285025" y="1799550"/>
            <a:ext cx="24171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X,Y =  498, 10486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75" y="152400"/>
            <a:ext cx="494531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6620750" y="1799550"/>
            <a:ext cx="2000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X,Y = 659, 10325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 sz="300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564050" y="1853850"/>
            <a:ext cx="80577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➔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Optimise scripts.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➔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Identify more features to classify users as extreme users.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➔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Expand topic range.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➔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Add more sentiments in sentiment analysis, such as ‘Sarcasm’, ‘Irony’, etc.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Georgia"/>
              <a:buChar char="➔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Add feature on Twitter to nudge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user on extreme involvement on a topic.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461425" y="1218350"/>
            <a:ext cx="3300900" cy="84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Students in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3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Bhanupriya Sharma (IGDTUW), 3rd sem, B.Tech. MAE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Vibhuti Srivastava (IGDTUW), 3rd sem, B.Tech. MAE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Tanya Goel (MAIT, GGSIPU), 5th sem, B.Tech. CSE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Shriyanshi Jha (IGDTUW), 3rd sem, M.Tech. IT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Juhi Gulati (IGDTUW), 3rd sem, M.Tech. IT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Kritika Verma (IGDTUW), 3rd sem, M.Tech. IT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783175" y="891150"/>
            <a:ext cx="30039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5752000" y="3290225"/>
            <a:ext cx="30039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With regards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TEAM 6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29450" y="1322450"/>
            <a:ext cx="76884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241725" y="2377025"/>
            <a:ext cx="8635200" cy="16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To nudge the user on extreme involvement on a topic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To identify politically active users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To identify users contributing in political aspect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To allow various bodies to understand emotions and reactions of people, here government bodies.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807900" y="1880125"/>
            <a:ext cx="75315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Research papers read: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Extreme User and Political Rumor and Detection on Twitter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Presentation link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Social Network of Extreme Tweeters: A Case Study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Presentation link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Identifying and Analyzing Researchers on Twitter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r:id="rId8"/>
              </a:rPr>
              <a:t>Presentation link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1"/>
          <p:cNvCxnSpPr/>
          <p:nvPr/>
        </p:nvCxnSpPr>
        <p:spPr>
          <a:xfrm>
            <a:off x="801850" y="3936475"/>
            <a:ext cx="7269300" cy="78900"/>
          </a:xfrm>
          <a:prstGeom prst="straightConnector1">
            <a:avLst/>
          </a:prstGeom>
          <a:noFill/>
          <a:ln cap="flat" cmpd="sng" w="38100">
            <a:solidFill>
              <a:srgbClr val="D0E0E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flipH="1" rot="10800000">
            <a:off x="815350" y="2646325"/>
            <a:ext cx="7242300" cy="12000"/>
          </a:xfrm>
          <a:prstGeom prst="straightConnector1">
            <a:avLst/>
          </a:prstGeom>
          <a:noFill/>
          <a:ln cap="flat" cmpd="sng" w="38100">
            <a:solidFill>
              <a:srgbClr val="D0E0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 txBox="1"/>
          <p:nvPr>
            <p:ph type="title"/>
          </p:nvPr>
        </p:nvSpPr>
        <p:spPr>
          <a:xfrm>
            <a:off x="440650" y="1275800"/>
            <a:ext cx="7603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</a:t>
            </a:r>
            <a:r>
              <a:rPr lang="en" sz="3000"/>
              <a:t>Timeline:</a:t>
            </a:r>
            <a:endParaRPr sz="3000"/>
          </a:p>
        </p:txBody>
      </p:sp>
      <p:sp>
        <p:nvSpPr>
          <p:cNvPr id="168" name="Google Shape;168;p21"/>
          <p:cNvSpPr txBox="1"/>
          <p:nvPr/>
        </p:nvSpPr>
        <p:spPr>
          <a:xfrm>
            <a:off x="3000875" y="3422275"/>
            <a:ext cx="10164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Data 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222098" y="3422287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Outlier Detection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878171" y="34222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Table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683362" y="34222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Sentiment 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978980" y="2038198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Data Filtering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222093" y="2038208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Data Collection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4831168" y="2038198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Average time Difference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683368" y="2038198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5 most retweeted tweets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21"/>
          <p:cNvCxnSpPr/>
          <p:nvPr/>
        </p:nvCxnSpPr>
        <p:spPr>
          <a:xfrm>
            <a:off x="8084550" y="2618750"/>
            <a:ext cx="0" cy="1396500"/>
          </a:xfrm>
          <a:prstGeom prst="straightConnector1">
            <a:avLst/>
          </a:prstGeom>
          <a:noFill/>
          <a:ln cap="flat" cmpd="sng" w="38100">
            <a:solidFill>
              <a:srgbClr val="D0E0E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 sz="3000"/>
          </a:p>
        </p:txBody>
      </p:sp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Twitter API keys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Script for </a:t>
            </a:r>
            <a:r>
              <a:rPr i="1"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continuous</a:t>
            </a: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 data collection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Query creation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Run script to collect data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Filtering</a:t>
            </a:r>
            <a:endParaRPr/>
          </a:p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Unique tweets identification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Unique users identification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Removal of records of users having less than 3 tweets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Grouping of data on the basis of user id and tweet id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Calculation of average time difference between tweets of each user (in hours, mins)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25" y="0"/>
            <a:ext cx="9144000" cy="220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5 Most </a:t>
            </a:r>
            <a:r>
              <a:rPr b="1" lang="en" sz="3000">
                <a:solidFill>
                  <a:srgbClr val="FFFFFF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Retweeted</a:t>
            </a:r>
            <a:r>
              <a:rPr b="1" lang="en" sz="3000">
                <a:solidFill>
                  <a:srgbClr val="FFFFFF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Tweets</a:t>
            </a:r>
            <a:endParaRPr b="1" sz="3000">
              <a:solidFill>
                <a:srgbClr val="FFFFFF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0" cy="208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30000" y="1318650"/>
            <a:ext cx="2063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200" name="Google Shape;200;p25"/>
          <p:cNvGraphicFramePr/>
          <p:nvPr/>
        </p:nvGraphicFramePr>
        <p:xfrm>
          <a:off x="4766725" y="15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{79C7C834-02C1-40B9-8FF4-2120814B1E0C}</a:tableStyleId>
              </a:tblPr>
              <a:tblGrid>
                <a:gridCol w="2101350"/>
                <a:gridCol w="2101350"/>
              </a:tblGrid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Tweets collected (with duplicates)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1,025,937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Tweets (without duplicates)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hlinkClick r:id="rId3"/>
                        </a:rPr>
                        <a:t>137,409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Tweets used (more than 2 tweets by the user)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70,334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7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Queries used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time difference of all users (in minutes)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292.61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followers count of all users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3.092492e+03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retweet count of all users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639.97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